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7" d="100"/>
          <a:sy n="77" d="100"/>
        </p:scale>
        <p:origin x="30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218972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794685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4019377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1622572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346824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2043233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3768452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3016002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350909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225960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4B2BE1B-E7BF-4230-A5BA-4BBF21F5C0BA}" type="datetimeFigureOut">
              <a:rPr kumimoji="1" lang="ja-JP" altLang="en-US" smtClean="0"/>
              <a:t>2022/7/1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3135000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4B2BE1B-E7BF-4230-A5BA-4BBF21F5C0BA}" type="datetimeFigureOut">
              <a:rPr kumimoji="1" lang="ja-JP" altLang="en-US" smtClean="0"/>
              <a:t>2022/7/1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531D270-6D09-4C1E-ABF9-05B00E73F5C6}" type="slidenum">
              <a:rPr kumimoji="1" lang="ja-JP" altLang="en-US" smtClean="0"/>
              <a:t>‹#›</a:t>
            </a:fld>
            <a:endParaRPr kumimoji="1" lang="ja-JP" altLang="en-US"/>
          </a:p>
        </p:txBody>
      </p:sp>
    </p:spTree>
    <p:extLst>
      <p:ext uri="{BB962C8B-B14F-4D97-AF65-F5344CB8AC3E}">
        <p14:creationId xmlns:p14="http://schemas.microsoft.com/office/powerpoint/2010/main" val="7396226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06EC9941-B6D9-0368-B8CD-EDDCCFC7FFAF}"/>
              </a:ext>
            </a:extLst>
          </p:cNvPr>
          <p:cNvSpPr txBox="1"/>
          <p:nvPr/>
        </p:nvSpPr>
        <p:spPr>
          <a:xfrm>
            <a:off x="1030678" y="1010731"/>
            <a:ext cx="3400896" cy="646331"/>
          </a:xfrm>
          <a:prstGeom prst="rect">
            <a:avLst/>
          </a:prstGeom>
          <a:noFill/>
        </p:spPr>
        <p:txBody>
          <a:bodyPr wrap="square" rtlCol="0">
            <a:spAutoFit/>
          </a:bodyPr>
          <a:lstStyle/>
          <a:p>
            <a:r>
              <a:rPr kumimoji="1" lang="ja-JP" altLang="en-US" sz="3600" dirty="0">
                <a:latin typeface="BIZ UDPゴシック" panose="020B0400000000000000" pitchFamily="50" charset="-128"/>
                <a:ea typeface="BIZ UDPゴシック" panose="020B0400000000000000" pitchFamily="50" charset="-128"/>
              </a:rPr>
              <a:t>傍聴へいこう</a:t>
            </a:r>
            <a:r>
              <a:rPr kumimoji="1" lang="ja-JP" altLang="en-US" sz="3600" i="1" dirty="0">
                <a:latin typeface="BIZ UDPゴシック" panose="020B0400000000000000" pitchFamily="50" charset="-128"/>
                <a:ea typeface="BIZ UDPゴシック" panose="020B0400000000000000" pitchFamily="50" charset="-128"/>
              </a:rPr>
              <a:t>！</a:t>
            </a:r>
          </a:p>
        </p:txBody>
      </p:sp>
      <p:sp>
        <p:nvSpPr>
          <p:cNvPr id="7" name="テキスト ボックス 6">
            <a:extLst>
              <a:ext uri="{FF2B5EF4-FFF2-40B4-BE49-F238E27FC236}">
                <a16:creationId xmlns:a16="http://schemas.microsoft.com/office/drawing/2014/main" id="{D530C559-22DF-472D-707D-995D36AC3794}"/>
              </a:ext>
            </a:extLst>
          </p:cNvPr>
          <p:cNvSpPr txBox="1"/>
          <p:nvPr/>
        </p:nvSpPr>
        <p:spPr>
          <a:xfrm>
            <a:off x="235131" y="587829"/>
            <a:ext cx="3559628" cy="400110"/>
          </a:xfrm>
          <a:prstGeom prst="rect">
            <a:avLst/>
          </a:prstGeom>
          <a:noFill/>
        </p:spPr>
        <p:txBody>
          <a:bodyPr wrap="square" rtlCol="0">
            <a:spAutoFit/>
          </a:bodyPr>
          <a:lstStyle/>
          <a:p>
            <a:r>
              <a:rPr kumimoji="1" lang="ja-JP" altLang="en-US" sz="2000" dirty="0">
                <a:latin typeface="BIZ UDPゴシック" panose="020B0400000000000000" pitchFamily="50" charset="-128"/>
                <a:ea typeface="BIZ UDPゴシック" panose="020B0400000000000000" pitchFamily="50" charset="-128"/>
              </a:rPr>
              <a:t>ビキニ被ばく船員訴訟</a:t>
            </a:r>
          </a:p>
        </p:txBody>
      </p:sp>
      <p:sp>
        <p:nvSpPr>
          <p:cNvPr id="9" name="テキスト ボックス 8">
            <a:extLst>
              <a:ext uri="{FF2B5EF4-FFF2-40B4-BE49-F238E27FC236}">
                <a16:creationId xmlns:a16="http://schemas.microsoft.com/office/drawing/2014/main" id="{FE36ECDE-5ACB-615E-3106-2D578AC23040}"/>
              </a:ext>
            </a:extLst>
          </p:cNvPr>
          <p:cNvSpPr txBox="1"/>
          <p:nvPr/>
        </p:nvSpPr>
        <p:spPr>
          <a:xfrm>
            <a:off x="1105560" y="3072044"/>
            <a:ext cx="5130295" cy="954107"/>
          </a:xfrm>
          <a:prstGeom prst="rect">
            <a:avLst/>
          </a:prstGeom>
          <a:noFill/>
          <a:ln>
            <a:noFill/>
          </a:ln>
        </p:spPr>
        <p:txBody>
          <a:bodyPr wrap="square" rtlCol="0">
            <a:spAutoFit/>
          </a:bodyPr>
          <a:lstStyle/>
          <a:p>
            <a:r>
              <a:rPr kumimoji="1" lang="ja-JP" altLang="en-US" sz="2800" dirty="0">
                <a:latin typeface="BIZ UDPゴシック" panose="020B0400000000000000" pitchFamily="50" charset="-128"/>
                <a:ea typeface="BIZ UDPゴシック" panose="020B0400000000000000" pitchFamily="50" charset="-128"/>
              </a:rPr>
              <a:t>太平洋核実験で被災した</a:t>
            </a:r>
            <a:endParaRPr kumimoji="1" lang="en-US" altLang="ja-JP" sz="2800" dirty="0">
              <a:latin typeface="BIZ UDPゴシック" panose="020B0400000000000000" pitchFamily="50" charset="-128"/>
              <a:ea typeface="BIZ UDPゴシック" panose="020B0400000000000000" pitchFamily="50" charset="-128"/>
            </a:endParaRPr>
          </a:p>
          <a:p>
            <a:r>
              <a:rPr kumimoji="1" lang="ja-JP" altLang="en-US" sz="2800" dirty="0">
                <a:latin typeface="BIZ UDPゴシック" panose="020B0400000000000000" pitchFamily="50" charset="-128"/>
                <a:ea typeface="BIZ UDPゴシック" panose="020B0400000000000000" pitchFamily="50" charset="-128"/>
              </a:rPr>
              <a:t>船員たちに労災認定を！</a:t>
            </a:r>
          </a:p>
        </p:txBody>
      </p:sp>
      <p:sp>
        <p:nvSpPr>
          <p:cNvPr id="10" name="テキスト ボックス 9">
            <a:extLst>
              <a:ext uri="{FF2B5EF4-FFF2-40B4-BE49-F238E27FC236}">
                <a16:creationId xmlns:a16="http://schemas.microsoft.com/office/drawing/2014/main" id="{75ADD587-A251-A5D9-BED1-CFBB5B2B397B}"/>
              </a:ext>
            </a:extLst>
          </p:cNvPr>
          <p:cNvSpPr txBox="1"/>
          <p:nvPr/>
        </p:nvSpPr>
        <p:spPr>
          <a:xfrm>
            <a:off x="1544682" y="4020586"/>
            <a:ext cx="3768635" cy="1261884"/>
          </a:xfrm>
          <a:prstGeom prst="rect">
            <a:avLst/>
          </a:prstGeom>
          <a:noFill/>
        </p:spPr>
        <p:txBody>
          <a:bodyPr wrap="square" rtlCol="0">
            <a:spAutoFit/>
          </a:bodyPr>
          <a:lstStyle/>
          <a:p>
            <a:r>
              <a:rPr kumimoji="1" lang="en-US" altLang="ja-JP" sz="2800" dirty="0"/>
              <a:t>7</a:t>
            </a:r>
            <a:r>
              <a:rPr kumimoji="1" lang="ja-JP" altLang="en-US" sz="2800" dirty="0"/>
              <a:t>月</a:t>
            </a:r>
            <a:r>
              <a:rPr kumimoji="1" lang="en-US" altLang="ja-JP" sz="2800" dirty="0"/>
              <a:t>26</a:t>
            </a:r>
            <a:r>
              <a:rPr kumimoji="1" lang="ja-JP" altLang="en-US" sz="2800" dirty="0"/>
              <a:t>日（火）</a:t>
            </a:r>
            <a:r>
              <a:rPr kumimoji="1" lang="en-US" altLang="ja-JP" sz="2800" dirty="0"/>
              <a:t>15</a:t>
            </a:r>
            <a:r>
              <a:rPr kumimoji="1" lang="ja-JP" altLang="en-US" sz="2800" dirty="0"/>
              <a:t>：</a:t>
            </a:r>
            <a:r>
              <a:rPr kumimoji="1" lang="en-US" altLang="ja-JP" sz="2800" dirty="0"/>
              <a:t>30</a:t>
            </a:r>
          </a:p>
          <a:p>
            <a:r>
              <a:rPr kumimoji="1" lang="ja-JP" altLang="en-US" sz="2400" dirty="0"/>
              <a:t>第一回口頭弁論　</a:t>
            </a:r>
            <a:endParaRPr kumimoji="1" lang="en-US" altLang="ja-JP" sz="2400" dirty="0"/>
          </a:p>
          <a:p>
            <a:r>
              <a:rPr kumimoji="1" lang="ja-JP" altLang="en-US" sz="2400" dirty="0"/>
              <a:t>東京地裁</a:t>
            </a:r>
            <a:r>
              <a:rPr kumimoji="1" lang="en-US" altLang="ja-JP" sz="2400" dirty="0"/>
              <a:t>419</a:t>
            </a:r>
            <a:r>
              <a:rPr kumimoji="1" lang="ja-JP" altLang="en-US" sz="2400" dirty="0"/>
              <a:t>号法廷</a:t>
            </a:r>
            <a:endParaRPr kumimoji="1" lang="ja-JP" altLang="en-US" dirty="0"/>
          </a:p>
        </p:txBody>
      </p:sp>
      <p:sp>
        <p:nvSpPr>
          <p:cNvPr id="13" name="テキスト ボックス 12">
            <a:extLst>
              <a:ext uri="{FF2B5EF4-FFF2-40B4-BE49-F238E27FC236}">
                <a16:creationId xmlns:a16="http://schemas.microsoft.com/office/drawing/2014/main" id="{FF36951D-F955-F8FA-6C7D-7A13536754C8}"/>
              </a:ext>
            </a:extLst>
          </p:cNvPr>
          <p:cNvSpPr txBox="1"/>
          <p:nvPr/>
        </p:nvSpPr>
        <p:spPr>
          <a:xfrm>
            <a:off x="386981" y="8180814"/>
            <a:ext cx="5923722" cy="1200329"/>
          </a:xfrm>
          <a:prstGeom prst="rect">
            <a:avLst/>
          </a:prstGeom>
          <a:noFill/>
        </p:spPr>
        <p:txBody>
          <a:bodyPr wrap="square" rtlCol="0">
            <a:spAutoFit/>
          </a:bodyPr>
          <a:lstStyle/>
          <a:p>
            <a:pPr marL="0" algn="l" rtl="0" latinLnBrk="0">
              <a:spcBef>
                <a:spcPts val="0"/>
              </a:spcBef>
              <a:spcAft>
                <a:spcPts val="0"/>
              </a:spcAft>
            </a:pPr>
            <a:r>
              <a:rPr kumimoji="1" lang="ja-JP" altLang="en-US" sz="1200" dirty="0"/>
              <a:t>＜問合せ＞</a:t>
            </a:r>
            <a:br>
              <a:rPr kumimoji="1" lang="en-US" altLang="ja-JP" sz="1200" dirty="0"/>
            </a:br>
            <a:r>
              <a:rPr lang="ja-JP" altLang="en-US" sz="1200" b="0" i="0" dirty="0">
                <a:solidFill>
                  <a:srgbClr val="000000"/>
                </a:solidFill>
                <a:effectLst/>
                <a:latin typeface="BIZ UDゴシック" panose="020B0400000000000000" pitchFamily="49" charset="-128"/>
                <a:ea typeface="BIZ UDゴシック" panose="020B0400000000000000" pitchFamily="49" charset="-128"/>
              </a:rPr>
              <a:t>内藤雅義</a:t>
            </a:r>
            <a:r>
              <a:rPr lang="ja-JP" altLang="en-US" sz="1100" b="0" i="0" dirty="0">
                <a:solidFill>
                  <a:srgbClr val="000000"/>
                </a:solidFill>
                <a:effectLst/>
                <a:latin typeface="BIZ UDゴシック" panose="020B0400000000000000" pitchFamily="49" charset="-128"/>
                <a:ea typeface="BIZ UDゴシック" panose="020B0400000000000000" pitchFamily="49" charset="-128"/>
              </a:rPr>
              <a:t>（東神田法律事務所</a:t>
            </a:r>
            <a:r>
              <a:rPr lang="ja-JP" altLang="en-US" sz="1200" b="0" i="0" dirty="0">
                <a:solidFill>
                  <a:srgbClr val="000000"/>
                </a:solidFill>
                <a:effectLst/>
                <a:latin typeface="BIZ UDゴシック" panose="020B0400000000000000" pitchFamily="49" charset="-128"/>
                <a:ea typeface="BIZ UDゴシック" panose="020B0400000000000000" pitchFamily="49" charset="-128"/>
              </a:rPr>
              <a:t>）</a:t>
            </a:r>
            <a:endParaRPr lang="en-US" altLang="ja-JP" sz="1200" b="0" i="0" dirty="0">
              <a:solidFill>
                <a:srgbClr val="000000"/>
              </a:solidFill>
              <a:effectLst/>
              <a:latin typeface="BIZ UDゴシック" panose="020B0400000000000000" pitchFamily="49" charset="-128"/>
              <a:ea typeface="BIZ UDゴシック" panose="020B0400000000000000" pitchFamily="49" charset="-128"/>
            </a:endParaRPr>
          </a:p>
          <a:p>
            <a:pPr marL="0" algn="l" rtl="0" latinLnBrk="0">
              <a:spcBef>
                <a:spcPts val="0"/>
              </a:spcBef>
              <a:spcAft>
                <a:spcPts val="0"/>
              </a:spcAft>
            </a:pPr>
            <a:r>
              <a:rPr lang="ja-JP" altLang="en-US" sz="1200" b="0" i="0" dirty="0">
                <a:solidFill>
                  <a:srgbClr val="000000"/>
                </a:solidFill>
                <a:effectLst/>
                <a:latin typeface="BIZ UDゴシック" panose="020B0400000000000000" pitchFamily="49" charset="-128"/>
                <a:ea typeface="BIZ UDゴシック" panose="020B0400000000000000" pitchFamily="49" charset="-128"/>
              </a:rPr>
              <a:t>電話　</a:t>
            </a:r>
            <a:r>
              <a:rPr lang="en-US" altLang="ja-JP" sz="1200" b="0" i="0" dirty="0">
                <a:solidFill>
                  <a:srgbClr val="000000"/>
                </a:solidFill>
                <a:effectLst/>
                <a:latin typeface="BIZ UDゴシック" panose="020B0400000000000000" pitchFamily="49" charset="-128"/>
                <a:ea typeface="BIZ UDゴシック" panose="020B0400000000000000" pitchFamily="49" charset="-128"/>
              </a:rPr>
              <a:t>03</a:t>
            </a:r>
            <a:r>
              <a:rPr lang="ja-JP" altLang="en-US" sz="1200" b="0" i="0" dirty="0">
                <a:solidFill>
                  <a:srgbClr val="000000"/>
                </a:solidFill>
                <a:effectLst/>
                <a:latin typeface="BIZ UDゴシック" panose="020B0400000000000000" pitchFamily="49" charset="-128"/>
                <a:ea typeface="BIZ UDゴシック" panose="020B0400000000000000" pitchFamily="49" charset="-128"/>
              </a:rPr>
              <a:t>－</a:t>
            </a:r>
            <a:r>
              <a:rPr lang="en-US" altLang="ja-JP" sz="1200" b="0" i="0" dirty="0">
                <a:solidFill>
                  <a:srgbClr val="000000"/>
                </a:solidFill>
                <a:effectLst/>
                <a:latin typeface="BIZ UDゴシック" panose="020B0400000000000000" pitchFamily="49" charset="-128"/>
                <a:ea typeface="BIZ UDゴシック" panose="020B0400000000000000" pitchFamily="49" charset="-128"/>
              </a:rPr>
              <a:t>5238</a:t>
            </a:r>
            <a:r>
              <a:rPr lang="ja-JP" altLang="en-US" sz="1200" b="0" i="0" dirty="0">
                <a:solidFill>
                  <a:srgbClr val="000000"/>
                </a:solidFill>
                <a:effectLst/>
                <a:latin typeface="BIZ UDゴシック" panose="020B0400000000000000" pitchFamily="49" charset="-128"/>
                <a:ea typeface="BIZ UDゴシック" panose="020B0400000000000000" pitchFamily="49" charset="-128"/>
              </a:rPr>
              <a:t>－</a:t>
            </a:r>
            <a:r>
              <a:rPr lang="en-US" altLang="ja-JP" sz="1200" b="0" i="0" dirty="0">
                <a:solidFill>
                  <a:srgbClr val="000000"/>
                </a:solidFill>
                <a:effectLst/>
                <a:latin typeface="BIZ UDゴシック" panose="020B0400000000000000" pitchFamily="49" charset="-128"/>
                <a:ea typeface="BIZ UDゴシック" panose="020B0400000000000000" pitchFamily="49" charset="-128"/>
              </a:rPr>
              <a:t>7799</a:t>
            </a:r>
            <a:endParaRPr lang="ja-JP" altLang="en-US" sz="1200" b="0" i="0" dirty="0">
              <a:solidFill>
                <a:srgbClr val="222222"/>
              </a:solidFill>
              <a:effectLst/>
              <a:latin typeface="BIZ UDゴシック" panose="020B0400000000000000" pitchFamily="49" charset="-128"/>
              <a:ea typeface="BIZ UDゴシック" panose="020B0400000000000000" pitchFamily="49" charset="-128"/>
            </a:endParaRPr>
          </a:p>
          <a:p>
            <a:pPr marL="0" algn="l" latinLnBrk="0">
              <a:spcBef>
                <a:spcPts val="0"/>
              </a:spcBef>
              <a:spcAft>
                <a:spcPts val="0"/>
              </a:spcAft>
            </a:pPr>
            <a:r>
              <a:rPr lang="en-US" altLang="ja-JP" sz="1200" dirty="0">
                <a:latin typeface="BIZ UDゴシック" panose="020B0400000000000000" pitchFamily="49" charset="-128"/>
                <a:ea typeface="BIZ UDゴシック" panose="020B0400000000000000" pitchFamily="49" charset="-128"/>
              </a:rPr>
              <a:t>naito@bikinirosai.org</a:t>
            </a:r>
          </a:p>
          <a:p>
            <a:pPr marL="0" algn="l" latinLnBrk="0">
              <a:spcBef>
                <a:spcPts val="0"/>
              </a:spcBef>
              <a:spcAft>
                <a:spcPts val="0"/>
              </a:spcAft>
            </a:pPr>
            <a:endParaRPr lang="en-US" altLang="ja-JP" sz="1200" dirty="0">
              <a:latin typeface="BIZ UDゴシック" panose="020B0400000000000000" pitchFamily="49" charset="-128"/>
              <a:ea typeface="BIZ UDゴシック" panose="020B0400000000000000" pitchFamily="49" charset="-128"/>
            </a:endParaRPr>
          </a:p>
          <a:p>
            <a:pPr algn="l" rtl="0"/>
            <a:endParaRPr kumimoji="1" lang="ja-JP" altLang="en-US" sz="1200" dirty="0"/>
          </a:p>
        </p:txBody>
      </p:sp>
      <p:sp>
        <p:nvSpPr>
          <p:cNvPr id="14" name="テキスト ボックス 13">
            <a:extLst>
              <a:ext uri="{FF2B5EF4-FFF2-40B4-BE49-F238E27FC236}">
                <a16:creationId xmlns:a16="http://schemas.microsoft.com/office/drawing/2014/main" id="{525C8C77-3012-8D8E-090B-6CD2FB33FF5D}"/>
              </a:ext>
            </a:extLst>
          </p:cNvPr>
          <p:cNvSpPr txBox="1"/>
          <p:nvPr/>
        </p:nvSpPr>
        <p:spPr>
          <a:xfrm>
            <a:off x="235131" y="1955251"/>
            <a:ext cx="6400800" cy="861774"/>
          </a:xfrm>
          <a:prstGeom prst="rect">
            <a:avLst/>
          </a:prstGeom>
          <a:noFill/>
        </p:spPr>
        <p:txBody>
          <a:bodyPr wrap="square" rtlCol="0">
            <a:spAutoFit/>
          </a:bodyPr>
          <a:lstStyle/>
          <a:p>
            <a:r>
              <a:rPr kumimoji="1" lang="ja-JP" altLang="en-US" sz="1600" dirty="0">
                <a:latin typeface="HG丸ｺﾞｼｯｸM-PRO" panose="020F0600000000000000" pitchFamily="50" charset="-128"/>
                <a:ea typeface="HG丸ｺﾞｼｯｸM-PRO" panose="020F0600000000000000" pitchFamily="50" charset="-128"/>
              </a:rPr>
              <a:t>操業中に核実験で被ばくし、後に発症したガンなどに対し。船員保険の適用（療養給付と遺族給付）を求める裁判です。</a:t>
            </a:r>
            <a:endParaRPr kumimoji="1" lang="en-US" altLang="ja-JP" sz="1600" dirty="0">
              <a:latin typeface="HG丸ｺﾞｼｯｸM-PRO" panose="020F0600000000000000" pitchFamily="50" charset="-128"/>
              <a:ea typeface="HG丸ｺﾞｼｯｸM-PRO" panose="020F0600000000000000" pitchFamily="50" charset="-128"/>
            </a:endParaRPr>
          </a:p>
          <a:p>
            <a:r>
              <a:rPr kumimoji="1" lang="ja-JP" altLang="en-US" sz="1600" dirty="0">
                <a:latin typeface="HG丸ｺﾞｼｯｸM-PRO" panose="020F0600000000000000" pitchFamily="50" charset="-128"/>
                <a:ea typeface="HG丸ｺﾞｼｯｸM-PRO" panose="020F0600000000000000" pitchFamily="50" charset="-128"/>
              </a:rPr>
              <a:t>ぜひ傍聴・応援してください！</a:t>
            </a:r>
          </a:p>
        </p:txBody>
      </p:sp>
      <p:sp>
        <p:nvSpPr>
          <p:cNvPr id="15" name="テキスト ボックス 14">
            <a:extLst>
              <a:ext uri="{FF2B5EF4-FFF2-40B4-BE49-F238E27FC236}">
                <a16:creationId xmlns:a16="http://schemas.microsoft.com/office/drawing/2014/main" id="{B3375C40-D3A4-13E8-71C0-C6AB1B6AACFF}"/>
              </a:ext>
            </a:extLst>
          </p:cNvPr>
          <p:cNvSpPr txBox="1"/>
          <p:nvPr/>
        </p:nvSpPr>
        <p:spPr>
          <a:xfrm>
            <a:off x="402486" y="6692079"/>
            <a:ext cx="5923722" cy="1292662"/>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＜ビキニ被ばく船員訴訟＞</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en-US" altLang="ja-JP" sz="1200" dirty="0">
                <a:latin typeface="HG丸ｺﾞｼｯｸM-PRO" panose="020F0600000000000000" pitchFamily="50" charset="-128"/>
                <a:ea typeface="HG丸ｺﾞｼｯｸM-PRO" panose="020F0600000000000000" pitchFamily="50" charset="-128"/>
              </a:rPr>
              <a:t>1954</a:t>
            </a:r>
            <a:r>
              <a:rPr kumimoji="1" lang="ja-JP" altLang="en-US" sz="1200" dirty="0">
                <a:latin typeface="HG丸ｺﾞｼｯｸM-PRO" panose="020F0600000000000000" pitchFamily="50" charset="-128"/>
                <a:ea typeface="HG丸ｺﾞｼｯｸM-PRO" panose="020F0600000000000000" pitchFamily="50" charset="-128"/>
              </a:rPr>
              <a:t>年、漁船第五福竜丸が被ばくしたことで明らかになった太平洋核実験被害。全国で延べ</a:t>
            </a:r>
            <a:r>
              <a:rPr kumimoji="1" lang="en-US" altLang="ja-JP" sz="1200" dirty="0">
                <a:latin typeface="HG丸ｺﾞｼｯｸM-PRO" panose="020F0600000000000000" pitchFamily="50" charset="-128"/>
                <a:ea typeface="HG丸ｺﾞｼｯｸM-PRO" panose="020F0600000000000000" pitchFamily="50" charset="-128"/>
              </a:rPr>
              <a:t>1000</a:t>
            </a:r>
            <a:r>
              <a:rPr kumimoji="1" lang="ja-JP" altLang="en-US" sz="1200" dirty="0">
                <a:latin typeface="HG丸ｺﾞｼｯｸM-PRO" panose="020F0600000000000000" pitchFamily="50" charset="-128"/>
                <a:ea typeface="HG丸ｺﾞｼｯｸM-PRO" panose="020F0600000000000000" pitchFamily="50" charset="-128"/>
              </a:rPr>
              <a:t>隻の漁船が被害に遭っています。</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現在、船員（</a:t>
            </a:r>
            <a:r>
              <a:rPr kumimoji="1" lang="en-US" altLang="ja-JP" sz="1200" dirty="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人）と遺族（</a:t>
            </a:r>
            <a:r>
              <a:rPr kumimoji="1" lang="en-US" altLang="ja-JP" sz="1200" dirty="0">
                <a:latin typeface="HG丸ｺﾞｼｯｸM-PRO" panose="020F0600000000000000" pitchFamily="50" charset="-128"/>
                <a:ea typeface="HG丸ｺﾞｼｯｸM-PRO" panose="020F0600000000000000" pitchFamily="50" charset="-128"/>
              </a:rPr>
              <a:t>8</a:t>
            </a:r>
            <a:r>
              <a:rPr kumimoji="1" lang="ja-JP" altLang="en-US" sz="1200" dirty="0">
                <a:latin typeface="HG丸ｺﾞｼｯｸM-PRO" panose="020F0600000000000000" pitchFamily="50" charset="-128"/>
                <a:ea typeface="HG丸ｺﾞｼｯｸM-PRO" panose="020F0600000000000000" pitchFamily="50" charset="-128"/>
              </a:rPr>
              <a:t>人）が全国健康保険協会船員保険部に対し、船員保険による労災を認定を申請し、その適用を求めて闘っています。　</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なお、当時の政治決着によって、米国に損害賠償を求める権利が失われたことに対し、船員と遺族が国に対して損失補償を求める裁判が高知地裁で係属中です。</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a:extLst>
              <a:ext uri="{FF2B5EF4-FFF2-40B4-BE49-F238E27FC236}">
                <a16:creationId xmlns:a16="http://schemas.microsoft.com/office/drawing/2014/main" id="{F0279237-1570-5EEA-C2B3-B45A303D928A}"/>
              </a:ext>
            </a:extLst>
          </p:cNvPr>
          <p:cNvSpPr/>
          <p:nvPr/>
        </p:nvSpPr>
        <p:spPr>
          <a:xfrm>
            <a:off x="5399882" y="8132221"/>
            <a:ext cx="835973" cy="763048"/>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3F51822F-82F7-9DE8-55D4-390C47F9E06B}"/>
              </a:ext>
            </a:extLst>
          </p:cNvPr>
          <p:cNvSpPr txBox="1"/>
          <p:nvPr/>
        </p:nvSpPr>
        <p:spPr>
          <a:xfrm>
            <a:off x="2933431" y="8633659"/>
            <a:ext cx="2650120" cy="261610"/>
          </a:xfrm>
          <a:prstGeom prst="rect">
            <a:avLst/>
          </a:prstGeom>
          <a:noFill/>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裁判の最新情報はこちらから・・・</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D4E723B6-E1E4-27C9-CE40-29DCC65BD8D3}"/>
              </a:ext>
            </a:extLst>
          </p:cNvPr>
          <p:cNvSpPr txBox="1"/>
          <p:nvPr/>
        </p:nvSpPr>
        <p:spPr>
          <a:xfrm>
            <a:off x="2907416" y="8838646"/>
            <a:ext cx="3563603" cy="276999"/>
          </a:xfrm>
          <a:prstGeom prst="rect">
            <a:avLst/>
          </a:prstGeom>
          <a:noFill/>
        </p:spPr>
        <p:txBody>
          <a:bodyPr wrap="square" rtlCol="0">
            <a:spAutoFit/>
          </a:bodyPr>
          <a:lstStyle/>
          <a:p>
            <a:r>
              <a:rPr kumimoji="1" lang="en-US" altLang="ja-JP" sz="1200" dirty="0"/>
              <a:t>https://www.facebook.com/PasificHibakushaArchives</a:t>
            </a:r>
            <a:endParaRPr kumimoji="1" lang="ja-JP" altLang="en-US" sz="1200" dirty="0"/>
          </a:p>
        </p:txBody>
      </p:sp>
      <p:sp>
        <p:nvSpPr>
          <p:cNvPr id="3" name="正方形/長方形 2">
            <a:extLst>
              <a:ext uri="{FF2B5EF4-FFF2-40B4-BE49-F238E27FC236}">
                <a16:creationId xmlns:a16="http://schemas.microsoft.com/office/drawing/2014/main" id="{D5472ACA-9A9D-9151-631C-92DEDAFF660E}"/>
              </a:ext>
            </a:extLst>
          </p:cNvPr>
          <p:cNvSpPr/>
          <p:nvPr/>
        </p:nvSpPr>
        <p:spPr>
          <a:xfrm>
            <a:off x="4875660" y="490559"/>
            <a:ext cx="796291" cy="646331"/>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966F2DF5-F2B6-20AB-1942-05BBB9EB127F}"/>
              </a:ext>
            </a:extLst>
          </p:cNvPr>
          <p:cNvSpPr/>
          <p:nvPr/>
        </p:nvSpPr>
        <p:spPr>
          <a:xfrm>
            <a:off x="4683631" y="794933"/>
            <a:ext cx="568456" cy="674717"/>
          </a:xfrm>
          <a:prstGeom prst="rect">
            <a:avLst/>
          </a:prstGeom>
          <a:blipFill dpi="0" rotWithShape="1">
            <a:blip r:embed="rId4">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B61FF82E-9915-50D1-0357-5A2ED80528F1}"/>
              </a:ext>
            </a:extLst>
          </p:cNvPr>
          <p:cNvSpPr/>
          <p:nvPr/>
        </p:nvSpPr>
        <p:spPr>
          <a:xfrm>
            <a:off x="5287290" y="842541"/>
            <a:ext cx="495376" cy="646331"/>
          </a:xfrm>
          <a:prstGeom prst="rect">
            <a:avLst/>
          </a:prstGeom>
          <a:blipFill dpi="0" rotWithShape="1">
            <a:blip r:embed="rId5">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3B346F45-4459-9A5C-C5CA-E4D7BA55CE5B}"/>
              </a:ext>
            </a:extLst>
          </p:cNvPr>
          <p:cNvSpPr/>
          <p:nvPr/>
        </p:nvSpPr>
        <p:spPr>
          <a:xfrm>
            <a:off x="4248150" y="720094"/>
            <a:ext cx="568456" cy="559994"/>
          </a:xfrm>
          <a:prstGeom prst="rect">
            <a:avLst/>
          </a:prstGeom>
          <a:blipFill dpi="0" rotWithShape="1">
            <a:blip r:embed="rId6">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A3E25C4E-5156-455D-7C7D-505DFA424F59}"/>
              </a:ext>
            </a:extLst>
          </p:cNvPr>
          <p:cNvSpPr/>
          <p:nvPr/>
        </p:nvSpPr>
        <p:spPr>
          <a:xfrm>
            <a:off x="5707154" y="720094"/>
            <a:ext cx="603550" cy="646331"/>
          </a:xfrm>
          <a:prstGeom prst="rect">
            <a:avLst/>
          </a:prstGeom>
          <a:blipFill dpi="0" rotWithShape="1">
            <a:blip r:embed="rId7">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0A9A9E62-8485-B5C0-C2FF-46AB3EF83AC1}"/>
              </a:ext>
            </a:extLst>
          </p:cNvPr>
          <p:cNvSpPr txBox="1"/>
          <p:nvPr/>
        </p:nvSpPr>
        <p:spPr>
          <a:xfrm>
            <a:off x="744477" y="5366197"/>
            <a:ext cx="5239741" cy="1477328"/>
          </a:xfrm>
          <a:prstGeom prst="rect">
            <a:avLst/>
          </a:prstGeom>
          <a:noFill/>
        </p:spPr>
        <p:txBody>
          <a:bodyPr wrap="square" rtlCol="0">
            <a:spAutoFit/>
          </a:bodyPr>
          <a:lstStyle/>
          <a:p>
            <a:r>
              <a:rPr kumimoji="1" lang="en-US" altLang="ja-JP" dirty="0"/>
              <a:t>16</a:t>
            </a:r>
            <a:r>
              <a:rPr kumimoji="1" lang="ja-JP" altLang="en-US" dirty="0"/>
              <a:t>：</a:t>
            </a:r>
            <a:r>
              <a:rPr kumimoji="1" lang="en-US" altLang="ja-JP" dirty="0"/>
              <a:t>30</a:t>
            </a:r>
            <a:r>
              <a:rPr kumimoji="1" lang="ja-JP" altLang="en-US" dirty="0"/>
              <a:t>より　参議院議員会館</a:t>
            </a:r>
            <a:r>
              <a:rPr kumimoji="1" lang="en-US" altLang="ja-JP" dirty="0"/>
              <a:t>B-103</a:t>
            </a:r>
            <a:r>
              <a:rPr kumimoji="1" lang="ja-JP" altLang="en-US" dirty="0"/>
              <a:t>にて報告集会</a:t>
            </a:r>
            <a:endParaRPr kumimoji="1" lang="en-US" altLang="ja-JP" dirty="0"/>
          </a:p>
          <a:p>
            <a:r>
              <a:rPr kumimoji="1" lang="en-US" altLang="ja-JP" sz="1400" dirty="0"/>
              <a:t>     16</a:t>
            </a:r>
            <a:r>
              <a:rPr kumimoji="1" lang="ja-JP" altLang="en-US" sz="1400" dirty="0"/>
              <a:t>：</a:t>
            </a:r>
            <a:r>
              <a:rPr kumimoji="1" lang="en-US" altLang="ja-JP" sz="1400" dirty="0"/>
              <a:t>00</a:t>
            </a:r>
            <a:r>
              <a:rPr kumimoji="1" lang="ja-JP" altLang="en-US" sz="1400" dirty="0"/>
              <a:t>受付開始　会館入り口で入館証配布</a:t>
            </a:r>
            <a:endParaRPr kumimoji="1" lang="en-US" altLang="ja-JP" sz="1400" dirty="0"/>
          </a:p>
          <a:p>
            <a:r>
              <a:rPr kumimoji="1" lang="ja-JP" altLang="en-US" sz="1400" dirty="0"/>
              <a:t>　　　　オンライン視聴（ＺＯＯＭ）　</a:t>
            </a:r>
            <a:endParaRPr kumimoji="1" lang="en-US" altLang="ja-JP" sz="1400" dirty="0"/>
          </a:p>
          <a:p>
            <a:r>
              <a:rPr kumimoji="1" lang="ja-JP" altLang="en-US" sz="1600"/>
              <a:t>　　　  </a:t>
            </a:r>
            <a:r>
              <a:rPr kumimoji="1" lang="en-US" altLang="ja-JP" sz="1600"/>
              <a:t>ID</a:t>
            </a:r>
            <a:r>
              <a:rPr kumimoji="1" lang="ja-JP" altLang="en-US" sz="1600" dirty="0"/>
              <a:t> </a:t>
            </a:r>
            <a:r>
              <a:rPr kumimoji="1" lang="en-US" altLang="ja-JP" sz="1600" dirty="0"/>
              <a:t>825 1749 9859  </a:t>
            </a:r>
            <a:r>
              <a:rPr kumimoji="1" lang="ja-JP" altLang="en-US" sz="1600" dirty="0"/>
              <a:t>ﾊﾟｽｺｰﾄﾞ</a:t>
            </a:r>
            <a:r>
              <a:rPr kumimoji="1" lang="en-US" altLang="ja-JP" sz="1600" dirty="0"/>
              <a:t>0726</a:t>
            </a:r>
          </a:p>
          <a:p>
            <a:r>
              <a:rPr kumimoji="1" lang="ja-JP" altLang="en-US" sz="1400" dirty="0"/>
              <a:t>　　　　　　　　　</a:t>
            </a:r>
            <a:r>
              <a:rPr kumimoji="1" lang="en-US" altLang="ja-JP" sz="1400" dirty="0"/>
              <a:t>QR</a:t>
            </a:r>
            <a:r>
              <a:rPr kumimoji="1" lang="ja-JP" altLang="en-US" sz="1400" dirty="0"/>
              <a:t>からも視聴できます ➡</a:t>
            </a:r>
            <a:endParaRPr kumimoji="1" lang="en-US" altLang="ja-JP" sz="1400" dirty="0"/>
          </a:p>
          <a:p>
            <a:endParaRPr kumimoji="1" lang="ja-JP" altLang="en-US" sz="1400" dirty="0"/>
          </a:p>
        </p:txBody>
      </p:sp>
      <p:pic>
        <p:nvPicPr>
          <p:cNvPr id="6" name="図 5">
            <a:extLst>
              <a:ext uri="{FF2B5EF4-FFF2-40B4-BE49-F238E27FC236}">
                <a16:creationId xmlns:a16="http://schemas.microsoft.com/office/drawing/2014/main" id="{1D2C9BF9-53B3-472B-8F72-221A3D70BEFD}"/>
              </a:ext>
            </a:extLst>
          </p:cNvPr>
          <p:cNvPicPr>
            <a:picLocks noChangeAspect="1"/>
          </p:cNvPicPr>
          <p:nvPr/>
        </p:nvPicPr>
        <p:blipFill>
          <a:blip r:embed="rId8"/>
          <a:stretch>
            <a:fillRect/>
          </a:stretch>
        </p:blipFill>
        <p:spPr>
          <a:xfrm>
            <a:off x="4476764" y="5660815"/>
            <a:ext cx="1106787" cy="1106787"/>
          </a:xfrm>
          <a:prstGeom prst="rect">
            <a:avLst/>
          </a:prstGeom>
        </p:spPr>
      </p:pic>
    </p:spTree>
    <p:extLst>
      <p:ext uri="{BB962C8B-B14F-4D97-AF65-F5344CB8AC3E}">
        <p14:creationId xmlns:p14="http://schemas.microsoft.com/office/powerpoint/2010/main" val="37077259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TotalTime>
  <Words>278</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BIZ UDゴシック</vt:lpstr>
      <vt:lpstr>HG丸ｺﾞｼｯｸM-PRO</vt:lpstr>
      <vt:lpstr>ＭＳ 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ichida mari</dc:creator>
  <cp:lastModifiedBy>内藤 雅義</cp:lastModifiedBy>
  <cp:revision>10</cp:revision>
  <cp:lastPrinted>2022-06-11T00:23:12Z</cp:lastPrinted>
  <dcterms:created xsi:type="dcterms:W3CDTF">2022-06-10T04:46:18Z</dcterms:created>
  <dcterms:modified xsi:type="dcterms:W3CDTF">2022-07-01T07:05:57Z</dcterms:modified>
</cp:coreProperties>
</file>